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AF128-C325-49B1-A241-A2481EF3AA27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4AC22-6990-4D2F-9C02-7EACBFE7B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6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4AC22-6990-4D2F-9C02-7EACBFE7BDE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2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0A02-3E6F-4729-879C-CBC815668ED3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197-94E0-46BE-8F1E-E6F5123C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7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0A02-3E6F-4729-879C-CBC815668ED3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197-94E0-46BE-8F1E-E6F5123C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3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0A02-3E6F-4729-879C-CBC815668ED3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197-94E0-46BE-8F1E-E6F5123C941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5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0A02-3E6F-4729-879C-CBC815668ED3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197-94E0-46BE-8F1E-E6F5123C94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7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0A02-3E6F-4729-879C-CBC815668ED3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197-94E0-46BE-8F1E-E6F5123C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2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0A02-3E6F-4729-879C-CBC815668ED3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197-94E0-46BE-8F1E-E6F5123C94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2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0A02-3E6F-4729-879C-CBC815668ED3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197-94E0-46BE-8F1E-E6F5123C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2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0A02-3E6F-4729-879C-CBC815668ED3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197-94E0-46BE-8F1E-E6F5123C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6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0A02-3E6F-4729-879C-CBC815668ED3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197-94E0-46BE-8F1E-E6F5123C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87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0A02-3E6F-4729-879C-CBC815668ED3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197-94E0-46BE-8F1E-E6F5123C941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5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0A02-3E6F-4729-879C-CBC815668ED3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0197-94E0-46BE-8F1E-E6F5123C94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3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450A02-3E6F-4729-879C-CBC815668ED3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CD00197-94E0-46BE-8F1E-E6F5123C94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4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is.mznn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25387-C48C-4F9B-B72B-0E7C18635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FFFF00"/>
                </a:solidFill>
              </a:rPr>
              <a:t>Опасность самолечения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07539C-7705-4056-8312-4B8C06020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122295"/>
            <a:ext cx="8534400" cy="26082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666666"/>
                </a:solidFill>
                <a:latin typeface="Open Sans" panose="020B0606030504020204" pitchFamily="34" charset="0"/>
              </a:rPr>
              <a:t>ГБУЗ НО «Нижегородский областной центр общественного здоровья и медицинской профилактики»</a:t>
            </a:r>
          </a:p>
          <a:p>
            <a:endParaRPr lang="ru-RU" b="1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endParaRPr lang="ru-RU" b="1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endParaRPr lang="ru-RU" b="1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endParaRPr lang="ru-RU" b="1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r>
              <a:rPr lang="ru-RU" b="1" dirty="0">
                <a:solidFill>
                  <a:srgbClr val="666666"/>
                </a:solidFill>
                <a:latin typeface="Open Sans" panose="020B0606030504020204" pitchFamily="34" charset="0"/>
              </a:rPr>
              <a:t>2022 г.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F0D914-DCF9-4BBB-B361-81A58CD62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892" y="858213"/>
            <a:ext cx="1944216" cy="131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1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3008C1E-AD41-4886-A31F-64A58FFFD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6" y="2675467"/>
            <a:ext cx="7600012" cy="3450696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Неэффективность</a:t>
            </a:r>
            <a:endParaRPr lang="ru-RU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Лекарства, принятые без назначения врача, могут не оказывать при данном заболевании никакого лечебного действия. Опасность кроется в том, что человек принимает бесполезное в данной ситуации лекарство, а болезнь прогрессирует.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8C7538-6599-4B4E-A8EF-4B13BC15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436" y="338328"/>
            <a:ext cx="9198964" cy="1835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Опасности, возникающие при самолечении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3FFC39-8BB9-4EE6-8F2E-A6376DC3D6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5" y="338328"/>
            <a:ext cx="1944216" cy="1314075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4F7AA34-6E30-431A-880B-104A24C44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88" y="3051852"/>
            <a:ext cx="3767526" cy="307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5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2480A9A-5F92-43E5-A4DB-A04768462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5" y="2705447"/>
            <a:ext cx="7090346" cy="3450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cap="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микроорганизмов, устойчивых к лекарствам</a:t>
            </a:r>
            <a:endParaRPr lang="ru-RU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самолечении больной выбирает дозу и кратность применения, руководствуясь только инструкцией к препарату либо советами посторонних людей. Неправильный выбор дозы антибиотика, а также длительности его применения приводит к тому, что возбудитель вырабатывает устойчивость к этому препарату.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C0AA0B7-8F36-41D0-858F-070EAC6DE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121" y="323337"/>
            <a:ext cx="8974112" cy="197015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Опасности, возникающие при самолечении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B95F22-0B49-4C31-8647-3DDEAC8C4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5" y="338328"/>
            <a:ext cx="1944216" cy="1314075"/>
          </a:xfrm>
          <a:prstGeom prst="rect">
            <a:avLst/>
          </a:prstGeom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A7B5B179-6C7D-480F-BDF2-CBD1305E4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895" y="2749647"/>
            <a:ext cx="4197246" cy="378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5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6A2B57A-E7A2-4D35-BD45-E4DAF9FBD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5" y="2675467"/>
            <a:ext cx="6775553" cy="3450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Несовместимость препаратов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Некоторые лекарственные препараты не сочетаются друг с другом. Они могут ослаблять или усиливать действие другого препарата на организм, вызывать побочные эффекты при совместном применении, что приводит к ухудшению состояния, прогрессированию болезни и развитию осложнений.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51A989F-20EC-4D81-9F2C-8EA9D12D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426" y="338328"/>
            <a:ext cx="9183974" cy="189520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Опасности, возникающие при самолечении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A893E7-D4D6-4DD4-A283-73505CA1A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5" y="338328"/>
            <a:ext cx="1944216" cy="1314075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C3E0B95F-E04F-4DE3-AA52-F8D84969F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62" y="2899119"/>
            <a:ext cx="4197246" cy="34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21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272DC0E-3880-48D6-903A-461DBD9EB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197" y="2675467"/>
            <a:ext cx="7310202" cy="3450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Побочные эффекты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тяжелое последствие самолечения - развитие побочных эффектов. Чаще всего нежелательные проявления возникают со стороны желудочно-кишечного тракта: тошнота, боль в животе, рвота, жидкий стул.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1DC0AB0-1C82-4644-BC5C-342B5849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376" y="338327"/>
            <a:ext cx="9109023" cy="191019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Опасности, возникающие при самолечении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73B76B-0CFB-4691-9C4E-2182979E2C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5" y="338328"/>
            <a:ext cx="1944216" cy="1314075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3476283F-8354-45D1-A814-FC6810EF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5" y="2675467"/>
            <a:ext cx="3942412" cy="300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066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937E53F-E403-4769-B9AA-76C71C994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5" y="2675466"/>
            <a:ext cx="7540051" cy="3844205"/>
          </a:xfrm>
        </p:spPr>
        <p:txBody>
          <a:bodyPr>
            <a:normAutofit lnSpcReduction="10000"/>
          </a:bodyPr>
          <a:lstStyle/>
          <a:p>
            <a:pPr marL="0" lvl="0" indent="0" algn="just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Пересмотрите свою домашнюю аптечку. Отсортируйте те лекарства, которые рекомендовал вам врач. По поводу остальных проконсультируйтесь с лечащим врачом.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Возьмите за правило, если вы принимаете сразу несколько препаратов, всякий раз сообщать об этом каждому специалисту, к которому пришли на прием.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fontAlgn="base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Если вы собираетесь принимать БАД, попросите рекомендаций у своего врача.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4645C9D-E306-4BAA-A199-EC0B43D1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54F522-B37D-4406-86F1-22887E8AB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5" y="338328"/>
            <a:ext cx="1944216" cy="1314075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FDD3DFD6-57A0-446A-A7D6-C50AD2EB0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132" y="2675465"/>
            <a:ext cx="3666083" cy="40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589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16E94ED-6A1F-436A-AF6C-83BAE485F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5" y="2675467"/>
            <a:ext cx="6655631" cy="401014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регистратуру своей поликлиники по стационарному телефону;</a:t>
            </a:r>
            <a:endParaRPr lang="ru-RU" sz="5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через регистратуру своей поликлиники при личном обращении;</a:t>
            </a:r>
            <a:endParaRPr lang="ru-RU" sz="5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через </a:t>
            </a:r>
            <a:r>
              <a:rPr lang="ru-RU" sz="5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инфомат</a:t>
            </a:r>
            <a:r>
              <a:rPr lang="ru-RU" sz="5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установленный в холле поликлиники;</a:t>
            </a:r>
            <a:endParaRPr lang="ru-RU" sz="5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через региональный портал медицинских услуг </a:t>
            </a:r>
            <a:r>
              <a:rPr lang="ru-RU" sz="51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https://mis.mznn.ru/</a:t>
            </a:r>
            <a:r>
              <a:rPr lang="ru-RU" sz="5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5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через портал Госуслуги https://esia.gosuslugi.ru/login/.</a:t>
            </a:r>
            <a:endParaRPr lang="ru-RU" sz="5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B7E12DA-1510-48DD-A9AF-ACB2971C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446" y="338328"/>
            <a:ext cx="9213954" cy="200013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Записаться на консультацию к специалисту в настоящее время возможно несколькими способами:</a:t>
            </a:r>
            <a:br>
              <a:rPr lang="ru-R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AD5734-FB18-4FE8-80DF-2E1D4AACA5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5" y="338328"/>
            <a:ext cx="1944216" cy="1314075"/>
          </a:xfrm>
          <a:prstGeom prst="rect">
            <a:avLst/>
          </a:prstGeom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5415C238-75D4-415A-8371-FE4ADB9E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19" y="3081052"/>
            <a:ext cx="4576995" cy="343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85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DD6670C-FD95-4BCA-B812-D4E865CBA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5" y="1737360"/>
            <a:ext cx="7648650" cy="512064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>
                <a:solidFill>
                  <a:srgbClr val="04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Условия, когда вызов врача на дом при таких симптомах не просто желателен, а строго необходим: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>
                <a:solidFill>
                  <a:srgbClr val="04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возраст пациента старше 65 лет;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>
                <a:solidFill>
                  <a:srgbClr val="04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сопутствующие патологии, то есть хронические болезни, при которых повышается риск тяжелых осложнений COVID-19. В первую очередь это сахарный диабет, сердечно-сосудистые заболевания, хронические болезни почек, органов дыхания, онкологические заболевания;</a:t>
            </a:r>
            <a:endParaRPr lang="ru-RU" sz="9600" dirty="0">
              <a:solidFill>
                <a:srgbClr val="04040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9600" dirty="0">
                <a:solidFill>
                  <a:srgbClr val="04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контакт с лицами, у которых диагностирован COVID-19, либо приезд из региона с напряженной </a:t>
            </a:r>
            <a:r>
              <a:rPr lang="ru-RU" sz="9600" dirty="0" err="1">
                <a:solidFill>
                  <a:srgbClr val="04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эпидситуацией</a:t>
            </a:r>
            <a:r>
              <a:rPr lang="ru-RU" sz="9600" dirty="0">
                <a:solidFill>
                  <a:srgbClr val="0404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распространению коронавирусной инфекции.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ru-RU" sz="8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Обязательно сообщите об этих фактах, вызывая врача.</a:t>
            </a:r>
            <a:endParaRPr lang="ru-RU" sz="8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A731E60-E656-4FB0-929C-56BA7912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418" y="369001"/>
            <a:ext cx="9453797" cy="1252728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 врача на дом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80CCDA-C33E-4307-B9D1-016C32C32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5" y="338328"/>
            <a:ext cx="1944216" cy="1314075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3CACCC11-1178-470D-9D9D-FF07DA6B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35" y="2702028"/>
            <a:ext cx="3883780" cy="378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071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971B284-8D0E-4D90-96F8-DC3C7A9D4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157" y="2675467"/>
            <a:ext cx="7510073" cy="4010146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3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Помните! Самолечение опасно и чревато порой непоправимыми последствиями! Сегодня большинство лекарств продаются в аптеке без рецепта, немало запасено в домашних аптечках. </a:t>
            </a:r>
            <a:r>
              <a:rPr lang="ru-RU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 такого лекарства, которое было бы заведомо безопасно и безвредно!</a:t>
            </a:r>
            <a:endParaRPr lang="ru-RU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не произошло беды, не принимайте лекарства без рекомендации врача!</a:t>
            </a:r>
            <a:endParaRPr lang="ru-RU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BE048BD-68EB-4098-842B-19162DBE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99C20A-2282-435B-AEDC-53C9F3503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5" y="338328"/>
            <a:ext cx="1944216" cy="1314075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EF4EE52C-810D-4FFC-B29B-9BB308D73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5" y="2233534"/>
            <a:ext cx="4110294" cy="42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8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825EFCA-695C-48A7-9FA8-C6B83B254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64" y="2675467"/>
            <a:ext cx="7060368" cy="3965176"/>
          </a:xfrm>
        </p:spPr>
        <p:txBody>
          <a:bodyPr>
            <a:normAutofit/>
          </a:bodyPr>
          <a:lstStyle/>
          <a:p>
            <a:pPr indent="0" algn="just" fontAlgn="base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Болезнь нас пугает, лишает уверенности, вселяет ужас.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 fontAlgn="base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Каковы наши реакции на болезнь? Отрицание, избегание, стремление поскорее избавиться. Поэтому мы или игнорируем болезнь, или берем ситуацию в свои руки и идем в аптеку.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E2C4594-BB7F-4E3E-8E58-27BE183D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286" y="338327"/>
            <a:ext cx="9200113" cy="233714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мы любим лечиться сами?</a:t>
            </a:r>
            <a:br>
              <a:rPr lang="ru-RU" sz="5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5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9ACBC2-56AD-47C3-8E15-FDDB08643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39" y="2533338"/>
            <a:ext cx="4333797" cy="43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288467-B188-4C8C-B6BD-6FDF80BE8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4" y="192822"/>
            <a:ext cx="1944216" cy="131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9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DB05565-35D8-4593-B7C4-2F8816321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734" y="2675467"/>
            <a:ext cx="6063800" cy="34506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аптеке Вам могут порекомендовать только симптоматические средства, чтобы несколько облегчить Ваше самочувствие, например, средства от насморка, жаропонижающие средства или средства, облегчающие боль в горле.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ACB5D10-2337-4088-9C08-22A90B7A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Лечим простуду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ED7993-D118-42E2-807C-DAEB002E7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3" y="2309548"/>
            <a:ext cx="4691921" cy="418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2173B7-BEC0-49E6-B185-B1CC8EAA1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1" y="276981"/>
            <a:ext cx="1944216" cy="131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6E9B81C-AF79-4434-A91A-48F196A6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305" y="2675467"/>
            <a:ext cx="7809875" cy="4025136"/>
          </a:xfrm>
        </p:spPr>
        <p:txBody>
          <a:bodyPr>
            <a:normAutofit fontScale="85000" lnSpcReduction="20000"/>
          </a:bodyPr>
          <a:lstStyle/>
          <a:p>
            <a:pPr indent="0" algn="just" fontAlgn="base">
              <a:lnSpc>
                <a:spcPct val="150000"/>
              </a:lnSpc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прохладное время года, кроме простудных и респираторных заболеваний, достаточно часто встречаются и вирусные гастроэнтероколиты, называемые в просторечье кишечным гриппом, иногда их еще называют брюшной или желудочный грипп.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Такое название они получили потому, что у больных одновременно проявляются признаки гриппа и желудочно-кишечных расстройств.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6DE91C2-BE7C-4908-B7B8-38A1CF2F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Кишечный грипп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FDFD98-A691-445A-95BA-AC8FFD87A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5" y="338328"/>
            <a:ext cx="1944216" cy="1314075"/>
          </a:xfrm>
          <a:prstGeom prst="rect">
            <a:avLst/>
          </a:prstGeom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6EC5341E-1043-4C67-9C96-981A4EA7C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5" y="2461978"/>
            <a:ext cx="3455233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3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93AFF6A-E948-4022-BF94-6E74157C3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5" y="2675467"/>
            <a:ext cx="7270228" cy="345069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нас настигает головная боль. Но она может быть симптомом множества заболеваний – интоксикация, гипертония, невроз, мигрень, невралгия и т.д. и вызываться многими причинами. Для всех людей лечение одного и того же заболевания может различаться. То, что помогло при головной боли маме или подруге, не обязательно поможет вам.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27CD74C-6FD0-4381-9DD0-55E42B6B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Облегчаем боль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36FBF9-C18C-40A0-ACA5-FFDFDD447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5" y="338328"/>
            <a:ext cx="1944216" cy="131407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253EFE9-F059-484F-BC18-701B6FFD6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80" y="2653770"/>
            <a:ext cx="4382125" cy="42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1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61441592-442A-4FC4-94F6-BBE7A0C83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5" y="2675467"/>
            <a:ext cx="7600012" cy="3450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 в животе – это особенная боль, и ее природу универсальные обезболивающие средства не учитывают.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Боль в животе может быть вызвана многочисленными причинами: периодическими болями у женщин, воспалительными процессами и различными состояниями желудочно-кишечного тракта (ЖКТ), желчевыводящей системы, мочевыводящих путей.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1F729E6-E7F4-4A6D-801E-E3A1D0E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446" y="338328"/>
            <a:ext cx="9213954" cy="1252728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опасна боль в животе?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AA7035-5A02-466D-898A-840596A86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5" y="338328"/>
            <a:ext cx="1944216" cy="1314075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5A6BDA41-A743-4EAC-96EC-F2DE2B68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362" y="2458387"/>
            <a:ext cx="3851638" cy="439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E2E7856-90E0-40FD-BD5D-7E9A01D68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384" y="2675467"/>
            <a:ext cx="7869836" cy="34506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Согласно данным Всероссийского центра исследований общественного мнения, 33% населения России не обращаются к врачам, отдавая приоритет самолечению. Однако самостоятельная диагностика и назначение себе лечебных процедур могут привести к серьезным проблемам, о которых человек часто не подозревает.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F3C43EC-A1AA-41AB-9E69-5F5AFFB9A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ED6849-F7C0-4F0C-85C2-2CA7396EC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5" y="338328"/>
            <a:ext cx="1944216" cy="131407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F340E28-D13B-41CA-A520-6B0AAD722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2" y="2293495"/>
            <a:ext cx="3837482" cy="456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6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0280B51-B4CB-4141-BAA3-F122C3A25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6" y="2675466"/>
            <a:ext cx="7629992" cy="3844205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Четкая грань между безрецептурными и рецептурными медикаментами начала размываться еще в начале 90-х годов и сегодня, несмотря на наличие утвержденных перечней, практически исчезла.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рецепты, как понятие, уходят из аптек в аптечные пункты поликлиник, где используются исключительно для отпуска льготных медикаментов.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1A7C850-EB4C-4093-9CD5-33AB090E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632" y="338328"/>
            <a:ext cx="9498767" cy="1820256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Рецептурные и безрецептурные препараты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93F3D1-D60B-444A-82D5-9CA6B915A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5" y="338328"/>
            <a:ext cx="1944216" cy="131407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BEFAC568-1F6E-472A-9119-B6D1D33E2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79" y="2843318"/>
            <a:ext cx="3882452" cy="367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44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336E768-3311-4DD2-9564-BAFFEFFDD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843" y="2675467"/>
            <a:ext cx="7150308" cy="345069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ряде случаев под продуктами для самолечения подразумеваются и средства традиционной (альтернативной) медицины, пищевые добавки, витамины, травы или другие субстанции, содержащиеся в продуктах, распространяющихся через обычную торговую сеть. Многие из них продаются также в аптеках и магазинах лечебного питания, но при этом не проходили клинического тестирования и нет научного обоснования для их медицинского применения. Более того, некоторые такие продукты далеко не безопасны.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9AB8948-F411-4D63-9245-5FBF8CC5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456" y="338327"/>
            <a:ext cx="9228944" cy="1760295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альтернативной медицины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88769D-BF84-4650-B73E-D5C55E524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5" y="338328"/>
            <a:ext cx="1944216" cy="1314075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E9067EF1-3A4B-45C0-9E40-5869F6936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5" y="2413415"/>
            <a:ext cx="4282736" cy="422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3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Основы здорового питания</Template>
  <TotalTime>131</TotalTime>
  <Words>909</Words>
  <Application>Microsoft Office PowerPoint</Application>
  <PresentationFormat>Широкоэкранный</PresentationFormat>
  <Paragraphs>59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Candara</vt:lpstr>
      <vt:lpstr>Open Sans</vt:lpstr>
      <vt:lpstr>Symbol</vt:lpstr>
      <vt:lpstr>Times New Roman</vt:lpstr>
      <vt:lpstr>Волна</vt:lpstr>
      <vt:lpstr>Опасность самолечения</vt:lpstr>
      <vt:lpstr>Почему мы любим лечиться сами? </vt:lpstr>
      <vt:lpstr>Лечим простуду</vt:lpstr>
      <vt:lpstr>Кишечный грипп</vt:lpstr>
      <vt:lpstr>Облегчаем боль</vt:lpstr>
      <vt:lpstr>Чем опасна боль в животе?</vt:lpstr>
      <vt:lpstr>Актуальность</vt:lpstr>
      <vt:lpstr>Рецептурные и безрецептурные препараты </vt:lpstr>
      <vt:lpstr>Средства альтернативной медицины</vt:lpstr>
      <vt:lpstr>Опасности, возникающие при самолечении</vt:lpstr>
      <vt:lpstr>Опасности, возникающие при самолечении</vt:lpstr>
      <vt:lpstr>Опасности, возникающие при самолечении</vt:lpstr>
      <vt:lpstr>Опасности, возникающие при самолечении</vt:lpstr>
      <vt:lpstr>Рекомендации:</vt:lpstr>
      <vt:lpstr>Записаться на консультацию к специалисту в настоящее время возможно несколькими способами: </vt:lpstr>
      <vt:lpstr>Вызов врача на дом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Опасность самолечения</dc:title>
  <dc:creator>Anna</dc:creator>
  <cp:lastModifiedBy>User</cp:lastModifiedBy>
  <cp:revision>13</cp:revision>
  <dcterms:created xsi:type="dcterms:W3CDTF">2022-09-11T15:47:20Z</dcterms:created>
  <dcterms:modified xsi:type="dcterms:W3CDTF">2022-09-12T06:34:44Z</dcterms:modified>
</cp:coreProperties>
</file>